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200"/>
              <a:t>Revenue by platform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cat>
            <c:strRef>
              <c:f>Sheet1!$A$2:$A$2</c:f>
              <c:strCache>
                <c:ptCount val="1"/>
                <c:pt idx="0">
                  <c:v>Instamart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248314.0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title>
      <c:tx>
        <c:rich>
          <a:bodyPr/>
          <a:lstStyle/>
          <a:p>
            <a:r>
              <a:rPr sz="1200"/>
              <a:t>Share of total revenue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cat>
            <c:strRef>
              <c:f>Sheet1!$A$2:$A$2</c:f>
              <c:strCache>
                <c:ptCount val="1"/>
                <c:pt idx="0">
                  <c:v>Instamart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248314.0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000"/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200"/>
              <a:t>Spend against revenue, by platform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Spend</c:v>
                </c:pt>
              </c:strCache>
            </c:strRef>
          </c:tx>
          <c:cat>
            <c:strRef>
              <c:f>Sheet1!$A$2:$A$2</c:f>
              <c:strCache>
                <c:ptCount val="1"/>
                <c:pt idx="0">
                  <c:v>Instamart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48201.494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Revenue</c:v>
                </c:pt>
              </c:strCache>
            </c:strRef>
          </c:tx>
          <c:cat>
            <c:strRef>
              <c:f>Sheet1!$A$2:$A$2</c:f>
              <c:strCache>
                <c:ptCount val="1"/>
                <c:pt idx="0">
                  <c:v>Instamart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248314.0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200"/>
              <a:t>Return per ₹1 spent</a:t>
            </a:r>
          </a:p>
        </c:rich>
      </c:tx>
      <c:layout/>
      <c:overlay val="0"/>
    </c:title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ROAS</c:v>
                </c:pt>
              </c:strCache>
            </c:strRef>
          </c:tx>
          <c:cat>
            <c:strRef>
              <c:f>Sheet1!$A$2:$A$2</c:f>
              <c:strCache>
                <c:ptCount val="1"/>
                <c:pt idx="0">
                  <c:v>Instamart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5.151583060890188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200"/>
              <a:t>Revenue — top 10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cat>
            <c:strRef>
              <c:f>Sheet1!$A$2:$A$11</c:f>
              <c:strCache>
                <c:ptCount val="10"/>
                <c:pt idx="0">
                  <c:v>levista</c:v>
                </c:pt>
                <c:pt idx="1">
                  <c:v>levista coffee</c:v>
                </c:pt>
                <c:pt idx="2">
                  <c:v>levista filter coffee</c:v>
                </c:pt>
                <c:pt idx="3">
                  <c:v>levista instant coffee</c:v>
                </c:pt>
                <c:pt idx="4">
                  <c:v>filter coffee</c:v>
                </c:pt>
                <c:pt idx="5">
                  <c:v>filter coffee powder</c:v>
                </c:pt>
                <c:pt idx="6">
                  <c:v>coffee powder</c:v>
                </c:pt>
                <c:pt idx="7">
                  <c:v>levista filter coffee </c:v>
                </c:pt>
                <c:pt idx="8">
                  <c:v>instant coffee</c:v>
                </c:pt>
                <c:pt idx="9">
                  <c:v>levista instant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41035.0</c:v>
                </c:pt>
                <c:pt idx="1">
                  <c:v>37330.0</c:v>
                </c:pt>
                <c:pt idx="2">
                  <c:v>21536.0</c:v>
                </c:pt>
                <c:pt idx="3">
                  <c:v>17179.0</c:v>
                </c:pt>
                <c:pt idx="4">
                  <c:v>14880.0</c:v>
                </c:pt>
                <c:pt idx="5">
                  <c:v>10906.0</c:v>
                </c:pt>
                <c:pt idx="6">
                  <c:v>10464.0</c:v>
                </c:pt>
                <c:pt idx="7">
                  <c:v>9528.0</c:v>
                </c:pt>
                <c:pt idx="8">
                  <c:v>5810.0</c:v>
                </c:pt>
                <c:pt idx="9">
                  <c:v>5245.0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200"/>
              <a:t>Where the waste sits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Wasted spend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Campaigns</c:v>
                </c:pt>
                <c:pt idx="1">
                  <c:v>Products</c:v>
                </c:pt>
                <c:pt idx="2">
                  <c:v>Keywords</c:v>
                </c:pt>
                <c:pt idx="3">
                  <c:v>Cities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0.0</c:v>
                </c:pt>
                <c:pt idx="1">
                  <c:v>0.0</c:v>
                </c:pt>
                <c:pt idx="2">
                  <c:v>594.0</c:v>
                </c:pt>
                <c:pt idx="3">
                  <c:v>0.0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200"/>
              <a:t>Recommendations by action</a:t>
            </a:r>
          </a:p>
        </c:rich>
      </c:tx>
      <c:layout/>
      <c:overlay val="0"/>
    </c:title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Actions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Reduce spend</c:v>
                </c:pt>
                <c:pt idx="1">
                  <c:v>Pause</c:v>
                </c:pt>
                <c:pt idx="2">
                  <c:v>Improve keyword</c:v>
                </c:pt>
                <c:pt idx="3">
                  <c:v>Increase budget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3.0</c:v>
                </c:pt>
                <c:pt idx="3">
                  <c:v>4.0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1.xml"/><Relationship Id="rId4" Type="http://schemas.openxmlformats.org/officeDocument/2006/relationships/chart" Target="../charts/char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3.xml"/><Relationship Id="rId4" Type="http://schemas.openxmlformats.org/officeDocument/2006/relationships/chart" Target="../charts/chart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37360"/>
            <a:ext cx="3322391" cy="960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926080"/>
            <a:ext cx="10362895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r>
              <a:rPr sz="3000">
                <a:solidFill>
                  <a:srgbClr val="CFDAE2"/>
                </a:solidFill>
              </a:rPr>
              <a:t>Marketing Performance Report</a:t>
            </a:r>
          </a:p>
          <a:p>
            <a:r>
              <a:rPr sz="1600">
                <a:solidFill>
                  <a:srgbClr val="CFDAE2"/>
                </a:solidFill>
              </a:rPr>
              <a:t>Amazon · Flipkart · Instamart · Zepto · BigBasket · Blinkit</a:t>
            </a:r>
          </a:p>
          <a:p>
            <a:r>
              <a:rPr sz="1800">
                <a:solidFill>
                  <a:srgbClr val="FFFFFF"/>
                </a:solidFill>
              </a:rPr>
              <a:t>01 August 2026 – 11 August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12064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FFFFFF"/>
                </a:solidFill>
              </a:rPr>
              <a:t>₹2,48,314 revenue   ·   ₹48,201 spend   ·   ₹5.15 returned per ₹1   ·   807 orders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Executive Summary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The whole picture in one view — every platform, one reporting period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71600"/>
            <a:ext cx="2127443" cy="1051560"/>
          </a:xfrm>
          <a:prstGeom prst="rect">
            <a:avLst/>
          </a:prstGeom>
          <a:solidFill>
            <a:srgbClr val="F2F5F7"/>
          </a:solidFill>
          <a:ln>
            <a:solidFill>
              <a:srgbClr val="D0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>
                <a:solidFill>
                  <a:srgbClr val="55606A"/>
                </a:solidFill>
              </a:rPr>
              <a:t>Revenue</a:t>
            </a:r>
          </a:p>
          <a:p>
            <a:pPr algn="ctr"/>
            <a:r>
              <a:rPr sz="2200" b="1">
                <a:solidFill>
                  <a:srgbClr val="2E7D32"/>
                </a:solidFill>
              </a:rPr>
              <a:t>₹2,48,314</a:t>
            </a:r>
          </a:p>
        </p:txBody>
      </p:sp>
      <p:sp>
        <p:nvSpPr>
          <p:cNvPr id="6" name="Rectangle 5"/>
          <p:cNvSpPr/>
          <p:nvPr/>
        </p:nvSpPr>
        <p:spPr>
          <a:xfrm>
            <a:off x="2767523" y="1371600"/>
            <a:ext cx="2127443" cy="1051560"/>
          </a:xfrm>
          <a:prstGeom prst="rect">
            <a:avLst/>
          </a:prstGeom>
          <a:solidFill>
            <a:srgbClr val="F2F5F7"/>
          </a:solidFill>
          <a:ln>
            <a:solidFill>
              <a:srgbClr val="D0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>
                <a:solidFill>
                  <a:srgbClr val="55606A"/>
                </a:solidFill>
              </a:rPr>
              <a:t>Ad Spend</a:t>
            </a:r>
          </a:p>
          <a:p>
            <a:pPr algn="ctr"/>
            <a:r>
              <a:rPr sz="2200" b="1">
                <a:solidFill>
                  <a:srgbClr val="1F3B4D"/>
                </a:solidFill>
              </a:rPr>
              <a:t>₹48,201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32126" y="1371600"/>
            <a:ext cx="2127443" cy="1051560"/>
          </a:xfrm>
          <a:prstGeom prst="rect">
            <a:avLst/>
          </a:prstGeom>
          <a:solidFill>
            <a:srgbClr val="F2F5F7"/>
          </a:solidFill>
          <a:ln>
            <a:solidFill>
              <a:srgbClr val="D0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>
                <a:solidFill>
                  <a:srgbClr val="55606A"/>
                </a:solidFill>
              </a:rPr>
              <a:t>ROAS</a:t>
            </a:r>
          </a:p>
          <a:p>
            <a:pPr algn="ctr"/>
            <a:r>
              <a:rPr sz="2200" b="1">
                <a:solidFill>
                  <a:srgbClr val="2E7D32"/>
                </a:solidFill>
              </a:rPr>
              <a:t>₹5.15</a:t>
            </a:r>
          </a:p>
        </p:txBody>
      </p:sp>
      <p:sp>
        <p:nvSpPr>
          <p:cNvPr id="8" name="Rectangle 7"/>
          <p:cNvSpPr/>
          <p:nvPr/>
        </p:nvSpPr>
        <p:spPr>
          <a:xfrm>
            <a:off x="7296729" y="1371600"/>
            <a:ext cx="2127443" cy="1051560"/>
          </a:xfrm>
          <a:prstGeom prst="rect">
            <a:avLst/>
          </a:prstGeom>
          <a:solidFill>
            <a:srgbClr val="F2F5F7"/>
          </a:solidFill>
          <a:ln>
            <a:solidFill>
              <a:srgbClr val="D0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>
                <a:solidFill>
                  <a:srgbClr val="55606A"/>
                </a:solidFill>
              </a:rPr>
              <a:t>Orders</a:t>
            </a:r>
          </a:p>
          <a:p>
            <a:pPr algn="ctr"/>
            <a:r>
              <a:rPr sz="2200" b="1">
                <a:solidFill>
                  <a:srgbClr val="1F3B4D"/>
                </a:solidFill>
              </a:rPr>
              <a:t>807</a:t>
            </a:r>
          </a:p>
        </p:txBody>
      </p:sp>
      <p:sp>
        <p:nvSpPr>
          <p:cNvPr id="9" name="Rectangle 8"/>
          <p:cNvSpPr/>
          <p:nvPr/>
        </p:nvSpPr>
        <p:spPr>
          <a:xfrm>
            <a:off x="9561332" y="1371600"/>
            <a:ext cx="2127443" cy="1051560"/>
          </a:xfrm>
          <a:prstGeom prst="rect">
            <a:avLst/>
          </a:prstGeom>
          <a:solidFill>
            <a:srgbClr val="F2F5F7"/>
          </a:solidFill>
          <a:ln>
            <a:solidFill>
              <a:srgbClr val="D0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>
                <a:solidFill>
                  <a:srgbClr val="55606A"/>
                </a:solidFill>
              </a:rPr>
              <a:t>Return on Investment</a:t>
            </a:r>
          </a:p>
          <a:p>
            <a:pPr algn="ctr"/>
            <a:r>
              <a:rPr sz="2200" b="1">
                <a:solidFill>
                  <a:srgbClr val="2E7D32"/>
                </a:solidFill>
              </a:rPr>
              <a:t>415.16%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02920" y="2651760"/>
          <a:ext cx="658368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1097280"/>
                <a:gridCol w="1097280"/>
                <a:gridCol w="1097280"/>
                <a:gridCol w="1097280"/>
                <a:gridCol w="1097280"/>
              </a:tblGrid>
              <a:tr h="155448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Platform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Revenue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Spend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Orders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ROAS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Share of revenue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</a:tr>
              <a:tr h="1554480">
                <a:tc>
                  <a:txBody>
                    <a:bodyPr/>
                    <a:lstStyle/>
                    <a:p>
                      <a:r>
                        <a:rPr sz="10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₹2,48,314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₹48,201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807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E7D32"/>
                          </a:solidFill>
                        </a:rPr>
                        <a:t>5.15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100.00%</a:t>
                      </a:r>
                    </a:p>
                  </a:txBody>
                  <a:tcPr marL="27432" marR="27432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315200" y="2651760"/>
            <a:ext cx="43891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1">
                <a:solidFill>
                  <a:srgbClr val="1F3B4D"/>
                </a:solidFill>
              </a:rPr>
              <a:t>Headlines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1F3B4D"/>
                </a:solidFill>
              </a:rPr>
              <a:t>• Instamart is the only platform loaded this period: ₹2,48,314 of revenue on ₹48,201 of spend.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1F3B4D"/>
                </a:solidFill>
              </a:rPr>
              <a:t>• That is ₹5.15 back for every ₹1 spent.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1F3B4D"/>
                </a:solidFill>
              </a:rPr>
              <a:t>• Load the other platforms' exports to compare them against each other.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1F3B4D"/>
                </a:solidFill>
              </a:rPr>
              <a:t>• ROAS means Revenue ÷ Ad Spend. Above ₹3 is healthy, below ₹1 loses money.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Revenue Overview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Where the sales came from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502920" y="1371600"/>
          <a:ext cx="6400800" cy="402336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223760" y="1371600"/>
          <a:ext cx="4480560" cy="402336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5577840"/>
            <a:ext cx="1118585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1F3B4D"/>
                </a:solidFill>
              </a:rPr>
              <a:t>Instamart is the only platform loaded this period, so it accounts for all ₹2,48,314 of advertising revenue.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Spend Overview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Where the budget went, and what it returned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502920" y="1371600"/>
          <a:ext cx="6949440" cy="402336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680960" y="1371600"/>
          <a:ext cx="4023360" cy="402336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5577840"/>
            <a:ext cx="1118585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2E7D32"/>
                </a:solidFill>
              </a:rPr>
              <a:t>Every platform returned more than it cost this period.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Platform Comparison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Ranked by revenue, with efficiency alongside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371600"/>
          <a:ext cx="11185855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8231"/>
                <a:gridCol w="1398231"/>
                <a:gridCol w="1398231"/>
                <a:gridCol w="1398231"/>
                <a:gridCol w="1398231"/>
                <a:gridCol w="1398231"/>
                <a:gridCol w="1398231"/>
                <a:gridCol w="1398238"/>
              </a:tblGrid>
              <a:tr h="137160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</a:rPr>
                        <a:t>Platform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</a:rPr>
                        <a:t>Revenue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</a:rPr>
                        <a:t>Spend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</a:rPr>
                        <a:t>Orders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</a:rPr>
                        <a:t>ROAS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</a:rPr>
                        <a:t>CTR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</a:rPr>
                        <a:t>Conversion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</a:rPr>
                        <a:t>Revenue share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r>
                        <a:rPr sz="8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800"/>
                        <a:t>₹2,48,314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800"/>
                        <a:t>₹48,201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800"/>
                        <a:t>807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2E7D32"/>
                          </a:solidFill>
                        </a:rPr>
                        <a:t>5.15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800"/>
                        <a:t>2.30%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800"/>
                        <a:t>19.07%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800"/>
                        <a:t>100.00%</a:t>
                      </a:r>
                    </a:p>
                  </a:txBody>
                  <a:tcPr marL="27432" marR="27432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2920" y="4572000"/>
            <a:ext cx="1118585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1F3B4D"/>
                </a:solidFill>
              </a:rPr>
              <a:t>How to read this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1F3B4D"/>
                </a:solidFill>
              </a:rPr>
              <a:t>• ROAS is the headline efficiency number: revenue divided by spend.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1F3B4D"/>
                </a:solidFill>
              </a:rPr>
              <a:t>• A blank CTR or conversion figure means that platform's export does not report clicks for most of its spend, so the number would not be comparable.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1F3B4D"/>
                </a:solidFill>
              </a:rPr>
              <a:t>• Revenue share shows how dependent the business is on each platform.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Amazon Analysis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Performance, causes and next steps for Amazon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28800"/>
            <a:ext cx="1118585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C62828"/>
                </a:solidFill>
              </a:rPr>
              <a:t>No Amazon data was found in this month's input files.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Flipkart Analysis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Performance, causes and next steps for Flipkart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28800"/>
            <a:ext cx="1118585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C62828"/>
                </a:solidFill>
              </a:rPr>
              <a:t>No Flipkart data was found in this month's input files.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Instamart Analysis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Performance, causes and next steps for Instamart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71600"/>
            <a:ext cx="2693593" cy="1051560"/>
          </a:xfrm>
          <a:prstGeom prst="rect">
            <a:avLst/>
          </a:prstGeom>
          <a:solidFill>
            <a:srgbClr val="F2F5F7"/>
          </a:solidFill>
          <a:ln>
            <a:solidFill>
              <a:srgbClr val="D0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>
                <a:solidFill>
                  <a:srgbClr val="55606A"/>
                </a:solidFill>
              </a:rPr>
              <a:t>Revenue</a:t>
            </a:r>
          </a:p>
          <a:p>
            <a:pPr algn="ctr"/>
            <a:r>
              <a:rPr sz="2200" b="1">
                <a:solidFill>
                  <a:srgbClr val="2E7D32"/>
                </a:solidFill>
              </a:rPr>
              <a:t>₹2,48,314</a:t>
            </a:r>
          </a:p>
        </p:txBody>
      </p:sp>
      <p:sp>
        <p:nvSpPr>
          <p:cNvPr id="6" name="Rectangle 5"/>
          <p:cNvSpPr/>
          <p:nvPr/>
        </p:nvSpPr>
        <p:spPr>
          <a:xfrm>
            <a:off x="3333673" y="1371600"/>
            <a:ext cx="2693593" cy="1051560"/>
          </a:xfrm>
          <a:prstGeom prst="rect">
            <a:avLst/>
          </a:prstGeom>
          <a:solidFill>
            <a:srgbClr val="F2F5F7"/>
          </a:solidFill>
          <a:ln>
            <a:solidFill>
              <a:srgbClr val="D0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>
                <a:solidFill>
                  <a:srgbClr val="55606A"/>
                </a:solidFill>
              </a:rPr>
              <a:t>Spend</a:t>
            </a:r>
          </a:p>
          <a:p>
            <a:pPr algn="ctr"/>
            <a:r>
              <a:rPr sz="2200" b="1">
                <a:solidFill>
                  <a:srgbClr val="1F3B4D"/>
                </a:solidFill>
              </a:rPr>
              <a:t>₹48,201</a:t>
            </a:r>
          </a:p>
        </p:txBody>
      </p:sp>
      <p:sp>
        <p:nvSpPr>
          <p:cNvPr id="7" name="Rectangle 6"/>
          <p:cNvSpPr/>
          <p:nvPr/>
        </p:nvSpPr>
        <p:spPr>
          <a:xfrm>
            <a:off x="6164426" y="1371600"/>
            <a:ext cx="2693593" cy="1051560"/>
          </a:xfrm>
          <a:prstGeom prst="rect">
            <a:avLst/>
          </a:prstGeom>
          <a:solidFill>
            <a:srgbClr val="F2F5F7"/>
          </a:solidFill>
          <a:ln>
            <a:solidFill>
              <a:srgbClr val="D0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>
                <a:solidFill>
                  <a:srgbClr val="55606A"/>
                </a:solidFill>
              </a:rPr>
              <a:t>ROAS</a:t>
            </a:r>
          </a:p>
          <a:p>
            <a:pPr algn="ctr"/>
            <a:r>
              <a:rPr sz="2200" b="1">
                <a:solidFill>
                  <a:srgbClr val="2E7D32"/>
                </a:solidFill>
              </a:rPr>
              <a:t>₹5.15</a:t>
            </a:r>
          </a:p>
        </p:txBody>
      </p:sp>
      <p:sp>
        <p:nvSpPr>
          <p:cNvPr id="8" name="Rectangle 7"/>
          <p:cNvSpPr/>
          <p:nvPr/>
        </p:nvSpPr>
        <p:spPr>
          <a:xfrm>
            <a:off x="8995179" y="1371600"/>
            <a:ext cx="2693593" cy="1051560"/>
          </a:xfrm>
          <a:prstGeom prst="rect">
            <a:avLst/>
          </a:prstGeom>
          <a:solidFill>
            <a:srgbClr val="F2F5F7"/>
          </a:solidFill>
          <a:ln>
            <a:solidFill>
              <a:srgbClr val="D0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>
                <a:solidFill>
                  <a:srgbClr val="55606A"/>
                </a:solidFill>
              </a:rPr>
              <a:t>Orders</a:t>
            </a:r>
          </a:p>
          <a:p>
            <a:pPr algn="ctr"/>
            <a:r>
              <a:rPr sz="2200" b="1">
                <a:solidFill>
                  <a:srgbClr val="1F3B4D"/>
                </a:solidFill>
              </a:rPr>
              <a:t>807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2920" y="2651760"/>
          <a:ext cx="11185852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8322"/>
                <a:gridCol w="827753"/>
                <a:gridCol w="827753"/>
                <a:gridCol w="827753"/>
                <a:gridCol w="827753"/>
                <a:gridCol w="827753"/>
                <a:gridCol w="827753"/>
                <a:gridCol w="827753"/>
                <a:gridCol w="827753"/>
                <a:gridCol w="827753"/>
                <a:gridCol w="827753"/>
              </a:tblGrid>
              <a:tr h="339634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Campaign Name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Impressions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Clicks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Spends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Orders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Revenue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ROAS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CPM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CPC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CTR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ATC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</a:tr>
              <a:tr h="339634">
                <a:tc>
                  <a:txBody>
                    <a:bodyPr/>
                    <a:lstStyle/>
                    <a:p>
                      <a:r>
                        <a:rPr sz="700"/>
                        <a:t>Instant-Coffee-Branded-July2026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39,269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1,036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₹11,637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188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₹65,625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5.64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₹296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2.64%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351</a:t>
                      </a:r>
                    </a:p>
                  </a:txBody>
                  <a:tcPr marL="27432" marR="27432"/>
                </a:tc>
              </a:tr>
              <a:tr h="339634">
                <a:tc>
                  <a:txBody>
                    <a:bodyPr/>
                    <a:lstStyle/>
                    <a:p>
                      <a:r>
                        <a:rPr sz="700"/>
                        <a:t>Filter-Coffee-Branded-July2026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25,117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542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₹6,515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140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₹51,312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7.88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₹259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2.16%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182</a:t>
                      </a:r>
                    </a:p>
                  </a:txBody>
                  <a:tcPr marL="27432" marR="27432"/>
                </a:tc>
              </a:tr>
              <a:tr h="339634">
                <a:tc>
                  <a:txBody>
                    <a:bodyPr/>
                    <a:lstStyle/>
                    <a:p>
                      <a:r>
                        <a:rPr sz="700"/>
                        <a:t>Instant Coffee &amp; FC Top Slot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2,213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502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₹1,406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128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₹40,654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28.91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₹635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22.68%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211</a:t>
                      </a:r>
                    </a:p>
                  </a:txBody>
                  <a:tcPr marL="27432" marR="27432"/>
                </a:tc>
              </a:tr>
              <a:tr h="339634">
                <a:tc>
                  <a:txBody>
                    <a:bodyPr/>
                    <a:lstStyle/>
                    <a:p>
                      <a:r>
                        <a:rPr sz="700"/>
                        <a:t>Filter-Coffee-General-July2026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27,750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821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₹6,847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123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₹33,174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4.85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₹247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2.96%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293</a:t>
                      </a:r>
                    </a:p>
                  </a:txBody>
                  <a:tcPr marL="27432" marR="27432"/>
                </a:tc>
              </a:tr>
              <a:tr h="339634">
                <a:tc>
                  <a:txBody>
                    <a:bodyPr/>
                    <a:lstStyle/>
                    <a:p>
                      <a:r>
                        <a:rPr sz="700"/>
                        <a:t>Instant-Coffee-General-July2026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49,145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638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₹12,227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78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₹26,054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F59E0B"/>
                          </a:solidFill>
                        </a:rPr>
                        <a:t>2.13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₹249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1.30%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225</a:t>
                      </a:r>
                    </a:p>
                  </a:txBody>
                  <a:tcPr marL="27432" marR="27432"/>
                </a:tc>
              </a:tr>
              <a:tr h="339636">
                <a:tc>
                  <a:txBody>
                    <a:bodyPr/>
                    <a:lstStyle/>
                    <a:p>
                      <a:r>
                        <a:rPr sz="700"/>
                        <a:t>Classic-Pure-Instant-Coffee-July2026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29,538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504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₹6,512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117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₹23,560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3.62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₹220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1.71%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268</a:t>
                      </a:r>
                    </a:p>
                  </a:txBody>
                  <a:tcPr marL="27432" marR="27432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040880" y="2651760"/>
            <a:ext cx="46634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1F3B4D"/>
                </a:solidFill>
              </a:rPr>
              <a:t>What happened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Instamart spent ₹48,201 and brought in ₹2,48,314 from 807 orders. That is ₹5.15 back for every ₹1 spent, and 100.00% of all revenue across platforms.</a:t>
            </a:r>
          </a:p>
          <a:p>
            <a:pPr>
              <a:spcAft>
                <a:spcPts val="600"/>
              </a:spcAft>
            </a:pPr>
            <a:r>
              <a:rPr sz="1200" b="1">
                <a:solidFill>
                  <a:srgbClr val="1F3B4D"/>
                </a:solidFill>
              </a:rPr>
              <a:t>Why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Because click rates, conversion and click costs are all close to the average across platforms, so performance is being driven by budget size rather than efficiency.</a:t>
            </a:r>
          </a:p>
          <a:p>
            <a:pPr>
              <a:spcAft>
                <a:spcPts val="600"/>
              </a:spcAft>
            </a:pPr>
            <a:r>
              <a:rPr sz="1200" b="1">
                <a:solidFill>
                  <a:srgbClr val="1F3B4D"/>
                </a:solidFill>
              </a:rPr>
              <a:t>What to do next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This is the strongest use of budget available. Increase spend here and extend the winning campaigns to more products.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BigBasket Analysis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Performance, causes and next steps for BigBasket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28800"/>
            <a:ext cx="1118585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C62828"/>
                </a:solidFill>
              </a:rPr>
              <a:t>No BigBasket data was found in this month's input files.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Zepto Analysis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Performance, causes and next steps for Zepto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28800"/>
            <a:ext cx="1118585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C62828"/>
                </a:solidFill>
              </a:rPr>
              <a:t>No Zepto data was found in this month's input files.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Blinkit Analysis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Performance, causes and next steps for Blinkit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28800"/>
            <a:ext cx="1118585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C62828"/>
                </a:solidFill>
              </a:rPr>
              <a:t>No Blinkit data was found in this month's input files.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Product Performance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Best selling advertised products across all platforms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28800"/>
            <a:ext cx="1118585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C62828"/>
                </a:solidFill>
              </a:rPr>
              <a:t>No source data for this view in this month's files.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Keyword Performance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The search terms driving the most revenue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325880"/>
          <a:ext cx="11185851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733"/>
                <a:gridCol w="2908322"/>
                <a:gridCol w="636733"/>
                <a:gridCol w="636733"/>
                <a:gridCol w="636733"/>
                <a:gridCol w="636733"/>
                <a:gridCol w="636733"/>
                <a:gridCol w="636733"/>
                <a:gridCol w="636733"/>
                <a:gridCol w="636733"/>
                <a:gridCol w="636733"/>
                <a:gridCol w="636733"/>
                <a:gridCol w="636733"/>
                <a:gridCol w="636733"/>
              </a:tblGrid>
              <a:tr h="290945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Platform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Campaign Name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Keywords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Match Type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Impression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Clicks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Spend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Order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Add to Cart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Revenue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ROAS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CPM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CPC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CTR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</a:tr>
              <a:tr h="290945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Instant-Coffee-Branded-July2026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levista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KEYWORD_MATCH_TYPE_EXACT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4,585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505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₹1,836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123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177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₹41,035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22.34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₹401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11.01%</a:t>
                      </a:r>
                    </a:p>
                  </a:txBody>
                  <a:tcPr marL="27432" marR="27432"/>
                </a:tc>
              </a:tr>
              <a:tr h="290945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Instant-Coffee-Branded-July2026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levista coffee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KEYWORD_MATCH_TYPE_EXACT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3,328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436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₹986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106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162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₹37,330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37.85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₹296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13.10%</a:t>
                      </a:r>
                    </a:p>
                  </a:txBody>
                  <a:tcPr marL="27432" marR="27432"/>
                </a:tc>
              </a:tr>
              <a:tr h="290945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Filter-Coffee-Branded-July2026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levista filter coffee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KEYWORD_MATCH_TYPE_EXACT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769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151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₹173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46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68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₹21,536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124.83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₹224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19.64%</a:t>
                      </a:r>
                    </a:p>
                  </a:txBody>
                  <a:tcPr marL="27432" marR="27432"/>
                </a:tc>
              </a:tr>
              <a:tr h="290945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Instant Coffee &amp; FC Top Slot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levista instant coffee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KEYWORD_MATCH_TYPE_EXACT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788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199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₹394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55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95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₹17,179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43.60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₹500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25.25%</a:t>
                      </a:r>
                    </a:p>
                  </a:txBody>
                  <a:tcPr marL="27432" marR="27432"/>
                </a:tc>
              </a:tr>
              <a:tr h="290945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Filter-Coffee-General-July2026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filter coffee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KEYWORD_MATCH_TYPE_EXACT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6,897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366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₹1,737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57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136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₹14,880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8.57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₹252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5.31%</a:t>
                      </a:r>
                    </a:p>
                  </a:txBody>
                  <a:tcPr marL="27432" marR="27432"/>
                </a:tc>
              </a:tr>
              <a:tr h="290945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Filter-Coffee-General-July2026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filter coffee powder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KEYWORD_MATCH_TYPE_EXACT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3,790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238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₹906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37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85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₹10,906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12.03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₹239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6.28%</a:t>
                      </a:r>
                    </a:p>
                  </a:txBody>
                  <a:tcPr marL="27432" marR="27432"/>
                </a:tc>
              </a:tr>
              <a:tr h="290945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Instant-Coffee-General-July2026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coffee powder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KEYWORD_MATCH_TYPE_EXACT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13,798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241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₹2,495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41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97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₹10,464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4.19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₹181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1.75%</a:t>
                      </a:r>
                    </a:p>
                  </a:txBody>
                  <a:tcPr marL="27432" marR="27432"/>
                </a:tc>
              </a:tr>
              <a:tr h="290945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Filter-Coffee-Branded-July2026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levista filter coffee powder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KEYWORD_MATCH_TYPE_EXACT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357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65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₹91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₹9,528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105.20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₹254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18.21%</a:t>
                      </a:r>
                    </a:p>
                  </a:txBody>
                  <a:tcPr marL="27432" marR="27432"/>
                </a:tc>
              </a:tr>
              <a:tr h="290945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Instant-Coffee-General-July2026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instant coffee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KEYWORD_MATCH_TYPE_EXACT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4,758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113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₹519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40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₹5,810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11.19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₹109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2.37%</a:t>
                      </a:r>
                    </a:p>
                  </a:txBody>
                  <a:tcPr marL="27432" marR="27432"/>
                </a:tc>
              </a:tr>
              <a:tr h="290950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Instant-Coffee-Branded-July2026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levista instant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KEYWORD_MATCH_TYPE_EXACT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778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70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₹249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₹5,245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21.04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₹320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9.00%</a:t>
                      </a:r>
                    </a:p>
                  </a:txBody>
                  <a:tcPr marL="27432" marR="27432"/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02920" y="4709160"/>
          <a:ext cx="11185855" cy="18288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City Performance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Where in India the sales are coming from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828800"/>
            <a:ext cx="1118585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C62828"/>
                </a:solidFill>
              </a:rPr>
              <a:t>No source data for this view in this month's files.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Top Performing Campaigns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Highest return on every rupee — protect and scale these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371600"/>
          <a:ext cx="11185855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503"/>
                <a:gridCol w="2908322"/>
                <a:gridCol w="752503"/>
                <a:gridCol w="752503"/>
                <a:gridCol w="752503"/>
                <a:gridCol w="752503"/>
                <a:gridCol w="752503"/>
                <a:gridCol w="752503"/>
                <a:gridCol w="752503"/>
                <a:gridCol w="752503"/>
                <a:gridCol w="752503"/>
                <a:gridCol w="752503"/>
              </a:tblGrid>
              <a:tr h="5029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Platform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Campaign Name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Impressions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Clicks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Spends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Orders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Revenue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ROAS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CPM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CPC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CTR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ATC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Instant Coffee &amp; FC Top Slot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2,213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502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₹1,406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128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₹40,654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28.91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₹635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22.68%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211</a:t>
                      </a:r>
                    </a:p>
                  </a:txBody>
                  <a:tcPr marL="27432" marR="27432"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Filter-Coffee-Branded-July2026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25,117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542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₹6,515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140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₹51,312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7.88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₹259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2.16%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182</a:t>
                      </a:r>
                    </a:p>
                  </a:txBody>
                  <a:tcPr marL="27432" marR="27432"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Instant-Coffee-Branded-July2026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39,269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1,036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₹11,637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188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₹65,625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5.64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₹296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2.64%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351</a:t>
                      </a:r>
                    </a:p>
                  </a:txBody>
                  <a:tcPr marL="27432" marR="27432"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Filter-Coffee-General-July2026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27,750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821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₹6,847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123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₹33,174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4.85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₹247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2.96%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293</a:t>
                      </a:r>
                    </a:p>
                  </a:txBody>
                  <a:tcPr marL="27432" marR="27432"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Classic-Pure-Instant-Coffee-July2026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29,538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504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₹6,512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117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₹23,560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3.62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₹220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1.71%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268</a:t>
                      </a:r>
                    </a:p>
                  </a:txBody>
                  <a:tcPr marL="27432" marR="27432"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Filter-Coffee-Competitor 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10,851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189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₹3,057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33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₹7,935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F59E0B"/>
                          </a:solidFill>
                        </a:rPr>
                        <a:t>2.60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₹282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1.74%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88</a:t>
                      </a:r>
                    </a:p>
                  </a:txBody>
                  <a:tcPr marL="27432" marR="27432"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Instant-Coffee-General-July2026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49,145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638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₹12,227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78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₹26,054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F59E0B"/>
                          </a:solidFill>
                        </a:rPr>
                        <a:t>2.13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₹249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1.30%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225</a:t>
                      </a:r>
                    </a:p>
                  </a:txBody>
                  <a:tcPr marL="27432" marR="27432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2920" y="5669280"/>
            <a:ext cx="1118585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2E7D32"/>
                </a:solidFill>
              </a:rPr>
              <a:t>These ten campaigns turned ₹48,201 into ₹2,48,314. Increasing budget here is the lowest-risk growth available.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Underperforming Campaigns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Spending more than they return — act on these first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371600"/>
          <a:ext cx="11185855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503"/>
                <a:gridCol w="2908322"/>
                <a:gridCol w="752503"/>
                <a:gridCol w="752503"/>
                <a:gridCol w="752503"/>
                <a:gridCol w="752503"/>
                <a:gridCol w="752503"/>
                <a:gridCol w="752503"/>
                <a:gridCol w="752503"/>
                <a:gridCol w="752503"/>
                <a:gridCol w="752503"/>
                <a:gridCol w="752503"/>
              </a:tblGrid>
              <a:tr h="5029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Platform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Campaign Name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Impressions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Clicks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Spends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Orders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Revenue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ROAS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CPM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CPC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CTR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</a:rPr>
                        <a:t>ATC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Instant-Coffee-General-July2026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49,145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638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₹12,227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78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₹26,054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F59E0B"/>
                          </a:solidFill>
                        </a:rPr>
                        <a:t>2.13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₹249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1.30%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225</a:t>
                      </a:r>
                    </a:p>
                  </a:txBody>
                  <a:tcPr marL="27432" marR="27432"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Filter-Coffee-Competitor 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10,851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189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₹3,057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33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₹7,935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F59E0B"/>
                          </a:solidFill>
                        </a:rPr>
                        <a:t>2.60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₹282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1.74%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88</a:t>
                      </a:r>
                    </a:p>
                  </a:txBody>
                  <a:tcPr marL="27432" marR="27432"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Classic-Pure-Instant-Coffee-July2026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29,538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504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₹6,512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117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₹23,560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3.62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₹220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1.71%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268</a:t>
                      </a:r>
                    </a:p>
                  </a:txBody>
                  <a:tcPr marL="27432" marR="27432"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Filter-Coffee-General-July2026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27,750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821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₹6,847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123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₹33,174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4.85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₹247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2.96%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293</a:t>
                      </a:r>
                    </a:p>
                  </a:txBody>
                  <a:tcPr marL="27432" marR="27432"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Instant-Coffee-Branded-July2026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39,269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1,036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₹11,637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188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₹65,625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5.64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₹296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2.64%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351</a:t>
                      </a:r>
                    </a:p>
                  </a:txBody>
                  <a:tcPr marL="27432" marR="27432"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Filter-Coffee-Branded-July2026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25,117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542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₹6,515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140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₹51,312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7.88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₹259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2.16%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182</a:t>
                      </a:r>
                    </a:p>
                  </a:txBody>
                  <a:tcPr marL="27432" marR="27432"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7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Instant Coffee &amp; FC Top Slot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2,213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502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₹1,406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128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₹40,654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 b="1">
                          <a:solidFill>
                            <a:srgbClr val="2E7D32"/>
                          </a:solidFill>
                        </a:rPr>
                        <a:t>28.91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₹635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₹3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22.68%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700"/>
                        <a:t>211</a:t>
                      </a:r>
                    </a:p>
                  </a:txBody>
                  <a:tcPr marL="27432" marR="27432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2920" y="5669280"/>
            <a:ext cx="1118585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C62828"/>
                </a:solidFill>
              </a:rPr>
              <a:t>These ten campaigns spent ₹48,201 and returned ₹2,48,314 — a shortfall of -₹2,00,113. Pause or re-bid them before adding budget anywhere else.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Budget Wastage Analysis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Money spent that produced no sales at all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71600"/>
            <a:ext cx="5524347" cy="1051560"/>
          </a:xfrm>
          <a:prstGeom prst="rect">
            <a:avLst/>
          </a:prstGeom>
          <a:solidFill>
            <a:srgbClr val="F2F5F7"/>
          </a:solidFill>
          <a:ln>
            <a:solidFill>
              <a:srgbClr val="D0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>
                <a:solidFill>
                  <a:srgbClr val="55606A"/>
                </a:solidFill>
              </a:rPr>
              <a:t>Wasted spend identified</a:t>
            </a:r>
          </a:p>
          <a:p>
            <a:pPr algn="ctr"/>
            <a:r>
              <a:rPr sz="2200" b="1">
                <a:solidFill>
                  <a:srgbClr val="C62828"/>
                </a:solidFill>
              </a:rPr>
              <a:t>₹594</a:t>
            </a:r>
          </a:p>
        </p:txBody>
      </p:sp>
      <p:sp>
        <p:nvSpPr>
          <p:cNvPr id="6" name="Rectangle 5"/>
          <p:cNvSpPr/>
          <p:nvPr/>
        </p:nvSpPr>
        <p:spPr>
          <a:xfrm>
            <a:off x="6164427" y="1371600"/>
            <a:ext cx="5524347" cy="1051560"/>
          </a:xfrm>
          <a:prstGeom prst="rect">
            <a:avLst/>
          </a:prstGeom>
          <a:solidFill>
            <a:srgbClr val="F2F5F7"/>
          </a:solidFill>
          <a:ln>
            <a:solidFill>
              <a:srgbClr val="D0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>
                <a:solidFill>
                  <a:srgbClr val="55606A"/>
                </a:solidFill>
              </a:rPr>
              <a:t>Items with spend but no sales</a:t>
            </a:r>
          </a:p>
          <a:p>
            <a:pPr algn="ctr"/>
            <a:r>
              <a:rPr sz="2200" b="1">
                <a:solidFill>
                  <a:srgbClr val="C62828"/>
                </a:solidFill>
              </a:rPr>
              <a:t>1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02920" y="2743200"/>
          <a:ext cx="5852160" cy="310896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583680" y="2743200"/>
          <a:ext cx="512064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  <a:gridCol w="1280160"/>
                <a:gridCol w="1280160"/>
                <a:gridCol w="1280160"/>
              </a:tblGrid>
              <a:tr h="155448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Platform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Keyword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Spend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Impressions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</a:tr>
              <a:tr h="1554480">
                <a:tc>
                  <a:txBody>
                    <a:bodyPr/>
                    <a:lstStyle/>
                    <a:p>
                      <a:r>
                        <a:rPr sz="10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bru coffee filter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₹594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596</a:t>
                      </a:r>
                    </a:p>
                  </a:txBody>
                  <a:tcPr marL="27432" marR="27432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Opportunities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Where more budget would earn the most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371600"/>
          <a:ext cx="11185855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171"/>
                <a:gridCol w="2237171"/>
                <a:gridCol w="2237171"/>
                <a:gridCol w="2237171"/>
                <a:gridCol w="2237171"/>
              </a:tblGrid>
              <a:tr h="8412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Platform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Type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Name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Revenue today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Why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r>
                        <a:rPr sz="10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campaign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Instant Coffee &amp; FC Top Slot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₹40,654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Returns ₹29.46 per ₹1 spent on only ₹1,380 of </a:t>
                      </a:r>
                    </a:p>
                  </a:txBody>
                  <a:tcPr marL="27432" marR="27432"/>
                </a:tc>
              </a:tr>
              <a:tr h="841248">
                <a:tc>
                  <a:txBody>
                    <a:bodyPr/>
                    <a:lstStyle/>
                    <a:p>
                      <a:r>
                        <a:rPr sz="10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keyword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tata coffee grand filter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₹415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Returns ₹345.83 per ₹1 spent on only ₹1 of bud</a:t>
                      </a:r>
                    </a:p>
                  </a:txBody>
                  <a:tcPr marL="27432" marR="27432"/>
                </a:tc>
              </a:tr>
              <a:tr h="841248">
                <a:tc>
                  <a:txBody>
                    <a:bodyPr/>
                    <a:lstStyle/>
                    <a:p>
                      <a:r>
                        <a:rPr sz="10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keyword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instant coffee levista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₹310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Returns ₹82.01 per ₹1 spent on only ₹4 of budg</a:t>
                      </a:r>
                    </a:p>
                  </a:txBody>
                  <a:tcPr marL="27432" marR="27432"/>
                </a:tc>
              </a:tr>
              <a:tr h="841248">
                <a:tc>
                  <a:txBody>
                    <a:bodyPr/>
                    <a:lstStyle/>
                    <a:p>
                      <a:r>
                        <a:rPr sz="10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keyword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filter coffee levista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₹160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Returns ₹228.57 per ₹1 spent on only ₹1 of bud</a:t>
                      </a:r>
                    </a:p>
                  </a:txBody>
                  <a:tcPr marL="27432" marR="27432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2920" y="5760720"/>
            <a:ext cx="111858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2E7D32"/>
                </a:solidFill>
              </a:rPr>
              <a:t>Each of these already earns well above break-even on a small budget. Raising their budgets is the cheapest growth available this month.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Recommendations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Ranked by priority and money at stake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371600"/>
          <a:ext cx="73152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1463040"/>
                <a:gridCol w="1463040"/>
                <a:gridCol w="1463040"/>
                <a:gridCol w="1463040"/>
              </a:tblGrid>
              <a:tr h="420624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Priority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Platform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Action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Name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Money at stake</a:t>
                      </a:r>
                    </a:p>
                  </a:txBody>
                  <a:tcPr marL="27432" marR="27432">
                    <a:solidFill>
                      <a:srgbClr val="1F3B4D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000"/>
                        <a:t>High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Increase budget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Instant Coffee &amp; FC Top Slot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₹40,654</a:t>
                      </a:r>
                    </a:p>
                  </a:txBody>
                  <a:tcPr marL="27432" marR="27432"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000"/>
                        <a:t>Low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Improve keyword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bru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₹752</a:t>
                      </a:r>
                    </a:p>
                  </a:txBody>
                  <a:tcPr marL="27432" marR="27432"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000"/>
                        <a:t>Low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Pause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bru coffee filter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₹594</a:t>
                      </a:r>
                    </a:p>
                  </a:txBody>
                  <a:tcPr marL="27432" marR="27432"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000"/>
                        <a:t>Low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Increase budget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tata coffee grand filter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₹415</a:t>
                      </a:r>
                    </a:p>
                  </a:txBody>
                  <a:tcPr marL="27432" marR="27432"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000"/>
                        <a:t>Low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Increase budget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instant coffee levista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₹310</a:t>
                      </a:r>
                    </a:p>
                  </a:txBody>
                  <a:tcPr marL="27432" marR="27432"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000"/>
                        <a:t>Low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Increase budget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filter coffee levista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₹160</a:t>
                      </a:r>
                    </a:p>
                  </a:txBody>
                  <a:tcPr marL="27432" marR="27432"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000"/>
                        <a:t>Low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Improve keyword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coffee pouch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₹158</a:t>
                      </a:r>
                    </a:p>
                  </a:txBody>
                  <a:tcPr marL="27432" marR="27432"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000"/>
                        <a:t>Low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Improve keyword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nescafe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₹103</a:t>
                      </a:r>
                    </a:p>
                  </a:txBody>
                  <a:tcPr marL="27432" marR="27432"/>
                </a:tc>
              </a:tr>
              <a:tr h="420624">
                <a:tc>
                  <a:txBody>
                    <a:bodyPr/>
                    <a:lstStyle/>
                    <a:p>
                      <a:r>
                        <a:rPr sz="1000"/>
                        <a:t>Low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Instamart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Reduce spend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bru</a:t>
                      </a:r>
                    </a:p>
                  </a:txBody>
                  <a:tcPr marL="27432" marR="27432"/>
                </a:tc>
                <a:tc>
                  <a:txBody>
                    <a:bodyPr/>
                    <a:lstStyle/>
                    <a:p>
                      <a:r>
                        <a:rPr sz="1000"/>
                        <a:t>₹8</a:t>
                      </a:r>
                    </a:p>
                  </a:txBody>
                  <a:tcPr marL="27432" marR="27432"/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79" y="1371600"/>
          <a:ext cx="3749039" cy="420624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Action Plan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Who does what, in what order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371600"/>
            <a:ext cx="11185855" cy="841248"/>
          </a:xfrm>
          <a:prstGeom prst="rect">
            <a:avLst/>
          </a:prstGeom>
          <a:solidFill>
            <a:srgbClr val="F2F5F7"/>
          </a:solidFill>
          <a:ln>
            <a:solidFill>
              <a:srgbClr val="D0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300" b="1">
                <a:solidFill>
                  <a:srgbClr val="1F3B4D"/>
                </a:solidFill>
              </a:rPr>
              <a:t>This week — stop the losses</a:t>
            </a:r>
          </a:p>
          <a:p>
            <a:r>
              <a:rPr sz="1200">
                <a:solidFill>
                  <a:srgbClr val="55606A"/>
                </a:solidFill>
              </a:rPr>
              <a:t>Pause the 1 items spending with no sales at all (₹594 of budget freed immediately).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2331720"/>
            <a:ext cx="11185855" cy="841248"/>
          </a:xfrm>
          <a:prstGeom prst="rect">
            <a:avLst/>
          </a:prstGeom>
          <a:solidFill>
            <a:srgbClr val="F2F5F7"/>
          </a:solidFill>
          <a:ln>
            <a:solidFill>
              <a:srgbClr val="D0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300" b="1">
                <a:solidFill>
                  <a:srgbClr val="1F3B4D"/>
                </a:solidFill>
              </a:rPr>
              <a:t>This week — cut the leaks</a:t>
            </a:r>
          </a:p>
          <a:p>
            <a:r>
              <a:rPr sz="1200">
                <a:solidFill>
                  <a:srgbClr val="55606A"/>
                </a:solidFill>
              </a:rPr>
              <a:t>Reduce bids on the 1 items returning below break-even (about ₹8 currently lost).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3291840"/>
            <a:ext cx="11185855" cy="841248"/>
          </a:xfrm>
          <a:prstGeom prst="rect">
            <a:avLst/>
          </a:prstGeom>
          <a:solidFill>
            <a:srgbClr val="F2F5F7"/>
          </a:solidFill>
          <a:ln>
            <a:solidFill>
              <a:srgbClr val="D0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300" b="1">
                <a:solidFill>
                  <a:srgbClr val="1F3B4D"/>
                </a:solidFill>
              </a:rPr>
              <a:t>Next two weeks — move the money</a:t>
            </a:r>
          </a:p>
          <a:p>
            <a:r>
              <a:rPr sz="1200">
                <a:solidFill>
                  <a:srgbClr val="55606A"/>
                </a:solidFill>
              </a:rPr>
              <a:t>Redirect the freed budget into the 4 proven winners listed on the Opportunities slide.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4251960"/>
            <a:ext cx="11185855" cy="841248"/>
          </a:xfrm>
          <a:prstGeom prst="rect">
            <a:avLst/>
          </a:prstGeom>
          <a:solidFill>
            <a:srgbClr val="F2F5F7"/>
          </a:solidFill>
          <a:ln>
            <a:solidFill>
              <a:srgbClr val="D0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300" b="1">
                <a:solidFill>
                  <a:srgbClr val="1F3B4D"/>
                </a:solidFill>
              </a:rPr>
              <a:t>Next two weeks — fix the weak platform</a:t>
            </a:r>
          </a:p>
          <a:p>
            <a:r>
              <a:rPr sz="1200">
                <a:solidFill>
                  <a:srgbClr val="55606A"/>
                </a:solidFill>
              </a:rPr>
              <a:t>All platforms are above break-even — hold budgets and keep optimising.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212080"/>
            <a:ext cx="11185855" cy="841248"/>
          </a:xfrm>
          <a:prstGeom prst="rect">
            <a:avLst/>
          </a:prstGeom>
          <a:solidFill>
            <a:srgbClr val="F2F5F7"/>
          </a:solidFill>
          <a:ln>
            <a:solidFill>
              <a:srgbClr val="D0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300" b="1">
                <a:solidFill>
                  <a:srgbClr val="1F3B4D"/>
                </a:solidFill>
              </a:rPr>
              <a:t>This month — close the reporting gaps</a:t>
            </a:r>
          </a:p>
          <a:p>
            <a:r>
              <a:rPr sz="1200">
                <a:solidFill>
                  <a:srgbClr val="55606A"/>
                </a:solidFill>
              </a:rPr>
              <a:t>Pull the missing exports listed on the Alerts sheet so next month's report is complete.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Appendix</a:t>
            </a:r>
          </a:p>
        </p:txBody>
      </p:sp>
      <p:pic>
        <p:nvPicPr>
          <p:cNvPr id="3" name="Picture 2" descr="levist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954" y="278892"/>
            <a:ext cx="1075821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914400"/>
            <a:ext cx="1118585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Data sources, definitions and known gaps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80160"/>
            <a:ext cx="11185855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1">
                <a:solidFill>
                  <a:srgbClr val="1F3B4D"/>
                </a:solidFill>
              </a:rPr>
              <a:t>Where the numbers come from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1 export files were processed; 0 were exact duplicates of another file and were counted once.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Platform totals use one report per platform so no rupee is counted twice.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CTR, CPC, CPM, ROAS and conversion rate are recalculated from impressions, clicks, spend, orders and revenue rather than copied, so platforms are comparable.</a:t>
            </a:r>
          </a:p>
          <a:p>
            <a:pPr>
              <a:spcAft>
                <a:spcPts val="600"/>
              </a:spcAft>
            </a:pPr>
          </a:p>
          <a:p>
            <a:pPr>
              <a:spcAft>
                <a:spcPts val="600"/>
              </a:spcAft>
            </a:pPr>
            <a:r>
              <a:rPr sz="1200" b="1">
                <a:solidFill>
                  <a:srgbClr val="1F3B4D"/>
                </a:solidFill>
              </a:rPr>
              <a:t>Definitions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ROAS = Revenue ÷ Ad Spend.   • ROI = (Revenue − Spend) ÷ Spend.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CTR = Clicks ÷ Impressions.  • Conversion rate = Orders ÷ Clicks.</a:t>
            </a:r>
          </a:p>
          <a:p>
            <a:pPr>
              <a:spcAft>
                <a:spcPts val="600"/>
              </a:spcAft>
            </a:pPr>
          </a:p>
          <a:p>
            <a:pPr>
              <a:spcAft>
                <a:spcPts val="600"/>
              </a:spcAft>
            </a:pPr>
            <a:r>
              <a:rPr sz="1200" b="1">
                <a:solidFill>
                  <a:srgbClr val="1F3B4D"/>
                </a:solidFill>
              </a:rPr>
              <a:t>Known gaps this period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Amazon campaign report was found in this month's files, so the Amazon campaign analysis could not be produced.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Amazon keyword report was found in this month's files, so the Amazon keyword analysis could not be produced.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Amazon product report was found in this month's files, so the Amazon product analysis could not be produced.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Flipkart campaign report was found in this month's files, so the Flipkart campaign analysis could not be produced.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Flipkart keyword report was found in this month's files, so the Flipkart keyword analysis could not be produced.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Flipkart product report was found in this month's files, so the Flipkart product analysis could not be produced.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Instamart campaign report was found in this month's files, so the Instamart campaign analysis could not be produced.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Instamart city report was found in this month's files, so the Instamart city analysis could not be produced.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Instamart product report was found in this month's files, so the Instamart product analysis could not be produced.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Zepto campaign report was found in this month's files, so the Zepto campaign analysis could not be produced.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Zepto city report was found in this month's files, so the Zepto city analysis could not be produced.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Zepto keyword report was found in this month's files, so the Zepto keyword analysis could not be produced.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Zepto product report was found in this month's files, so the Zepto product analysis could not be produced.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BigBasket keyword report was found in this month's files, so the BigBasket keyword analysis could not be produced.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BigBasket product report was found in this month's files, so the BigBasket product analysis could not be produced.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Blinkit keyword report was found in this month's files, so the Blinkit keyword analysis could not be produced.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55606A"/>
                </a:solidFill>
              </a:rPr>
              <a:t>• No Blinkit product report was found in this month's files, so the Blinkit product analysis could not be produced.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